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18"/>
  </p:notesMasterIdLst>
  <p:handoutMasterIdLst>
    <p:handoutMasterId r:id="rId19"/>
  </p:handoutMasterIdLst>
  <p:sldIdLst>
    <p:sldId id="355" r:id="rId2"/>
    <p:sldId id="356" r:id="rId3"/>
    <p:sldId id="392" r:id="rId4"/>
    <p:sldId id="385" r:id="rId5"/>
    <p:sldId id="399" r:id="rId6"/>
    <p:sldId id="388" r:id="rId7"/>
    <p:sldId id="393" r:id="rId8"/>
    <p:sldId id="395" r:id="rId9"/>
    <p:sldId id="394" r:id="rId10"/>
    <p:sldId id="391" r:id="rId11"/>
    <p:sldId id="396" r:id="rId12"/>
    <p:sldId id="397" r:id="rId13"/>
    <p:sldId id="390" r:id="rId14"/>
    <p:sldId id="400" r:id="rId15"/>
    <p:sldId id="401" r:id="rId16"/>
    <p:sldId id="371" r:id="rId17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86DA"/>
    <a:srgbClr val="EFF1F3"/>
    <a:srgbClr val="68217A"/>
    <a:srgbClr val="F2F2F2"/>
    <a:srgbClr val="004568"/>
    <a:srgbClr val="00B0F0"/>
    <a:srgbClr val="0074AF"/>
    <a:srgbClr val="D9D9D9"/>
    <a:srgbClr val="FCCDB6"/>
    <a:srgbClr val="6EA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6186" autoAdjust="0"/>
  </p:normalViewPr>
  <p:slideViewPr>
    <p:cSldViewPr snapToGrid="0">
      <p:cViewPr varScale="1">
        <p:scale>
          <a:sx n="159" d="100"/>
          <a:sy n="159" d="100"/>
        </p:scale>
        <p:origin x="180" y="1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napToGrid="0">
      <p:cViewPr varScale="1">
        <p:scale>
          <a:sx n="130" d="100"/>
          <a:sy n="130" d="100"/>
        </p:scale>
        <p:origin x="1374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11/7/2020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11/7/2020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77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1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1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">
            <a:extLst>
              <a:ext uri="{FF2B5EF4-FFF2-40B4-BE49-F238E27FC236}">
                <a16:creationId xmlns:a16="http://schemas.microsoft.com/office/drawing/2014/main" id="{872DC723-E64A-4125-9B1C-69454D93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806"/>
            <a:ext cx="10153227" cy="1939114"/>
          </a:xfrm>
          <a:prstGeom prst="rect">
            <a:avLst/>
          </a:prstGeom>
        </p:spPr>
        <p:txBody>
          <a:bodyPr lIns="548640" anchor="t" anchorCtr="0">
            <a:normAutofit/>
          </a:bodyPr>
          <a:lstStyle>
            <a:lvl1pPr algn="l">
              <a:defRPr sz="54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851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5AA510F-6D56-4801-9032-D5819119D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01" y="1908385"/>
            <a:ext cx="10954597" cy="130725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4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7583E2-3F9B-4D01-B386-57885A56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>
              <a:defRPr sz="4400" b="1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4A6391-DC6F-4CF3-A777-3677430907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828799"/>
            <a:ext cx="10515600" cy="4352544"/>
          </a:xfrm>
          <a:prstGeom prst="rect">
            <a:avLst/>
          </a:prstGeom>
        </p:spPr>
        <p:txBody>
          <a:bodyPr tIns="45720" bIns="45720">
            <a:normAutofit/>
          </a:bodyPr>
          <a:lstStyle>
            <a:lvl1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+mj-lt"/>
              </a:defRPr>
            </a:lvl1pPr>
            <a:lvl2pPr marL="685800" indent="-228600"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+mj-lt"/>
              </a:defRPr>
            </a:lvl2pPr>
            <a:lvl3pPr marL="1143000" indent="-22860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b="0">
                <a:solidFill>
                  <a:schemeClr val="tx1"/>
                </a:solidFill>
                <a:latin typeface="+mj-lt"/>
              </a:defRPr>
            </a:lvl3pPr>
            <a:lvl4pPr marL="1600200" indent="-228600"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j-lt"/>
              </a:defRPr>
            </a:lvl4pPr>
            <a:lvl5pPr marL="2057400" indent="-228600">
              <a:spcAft>
                <a:spcPts val="0"/>
              </a:spcAft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372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177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0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050758"/>
          </a:xfrm>
          <a:prstGeom prst="rect">
            <a:avLst/>
          </a:prstGeom>
          <a:solidFill>
            <a:srgbClr val="68217A"/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1DF37-A75B-4E6B-92EC-63887FBF68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73079"/>
            <a:ext cx="12192000" cy="56849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65ADB309-3D2E-4CAE-8F55-1CFAD180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F22FEB-C6DC-4388-908E-AFCB1812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17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2" r:id="rId2"/>
    <p:sldLayoutId id="2147483682" r:id="rId3"/>
    <p:sldLayoutId id="2147483683" r:id="rId4"/>
    <p:sldLayoutId id="2147483679" r:id="rId5"/>
    <p:sldLayoutId id="2147483677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0579100" algn="l"/>
        </a:tabLst>
        <a:defRPr lang="en-US" sz="4400" b="1" i="0" kern="1200" spc="160" baseline="0" dirty="0">
          <a:gradFill>
            <a:gsLst>
              <a:gs pos="0">
                <a:srgbClr val="68217A"/>
              </a:gs>
              <a:gs pos="0">
                <a:srgbClr val="68217A"/>
              </a:gs>
            </a:gsLst>
            <a:lin ang="5400000" scaled="1"/>
          </a:gra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wagger.io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spnet/core/web-api/?view=aspnetcore-3.1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arketplace.visualstudio.com/items?itemName=humao.rest-client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.../api/Products/1" TargetMode="External"/><Relationship Id="rId2" Type="http://schemas.openxmlformats.org/officeDocument/2006/relationships/hyperlink" Target="http://.../api/Products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.../api/Categories/Snacks/Products" TargetMode="External"/><Relationship Id="rId4" Type="http://schemas.openxmlformats.org/officeDocument/2006/relationships/hyperlink" Target="http://.../api/Categories/Snack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DBB6-7D5F-45C2-B0B8-14DA527D9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805"/>
            <a:ext cx="12192000" cy="5199529"/>
          </a:xfrm>
        </p:spPr>
        <p:txBody>
          <a:bodyPr lIns="548640" anchor="ctr">
            <a:normAutofit/>
          </a:bodyPr>
          <a:lstStyle/>
          <a:p>
            <a:pPr algn="ctr"/>
            <a:r>
              <a:rPr lang="en-US" b="1" dirty="0"/>
              <a:t>.NET Bootcamp</a:t>
            </a:r>
          </a:p>
        </p:txBody>
      </p:sp>
    </p:spTree>
    <p:extLst>
      <p:ext uri="{BB962C8B-B14F-4D97-AF65-F5344CB8AC3E}">
        <p14:creationId xmlns:p14="http://schemas.microsoft.com/office/powerpoint/2010/main" val="125313698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E0890-67BF-4084-8306-373A82A4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URI Design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7D88A50-B077-4ED0-A6F0-E4999C2D17F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915213711"/>
              </p:ext>
            </p:extLst>
          </p:nvPr>
        </p:nvGraphicFramePr>
        <p:xfrm>
          <a:off x="838200" y="1828800"/>
          <a:ext cx="105156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674">
                  <a:extLst>
                    <a:ext uri="{9D8B030D-6E8A-4147-A177-3AD203B41FA5}">
                      <a16:colId xmlns:a16="http://schemas.microsoft.com/office/drawing/2014/main" val="2371945734"/>
                    </a:ext>
                  </a:extLst>
                </a:gridCol>
                <a:gridCol w="2418347">
                  <a:extLst>
                    <a:ext uri="{9D8B030D-6E8A-4147-A177-3AD203B41FA5}">
                      <a16:colId xmlns:a16="http://schemas.microsoft.com/office/drawing/2014/main" val="3605182742"/>
                    </a:ext>
                  </a:extLst>
                </a:gridCol>
                <a:gridCol w="2117558">
                  <a:extLst>
                    <a:ext uri="{9D8B030D-6E8A-4147-A177-3AD203B41FA5}">
                      <a16:colId xmlns:a16="http://schemas.microsoft.com/office/drawing/2014/main" val="2375595078"/>
                    </a:ext>
                  </a:extLst>
                </a:gridCol>
                <a:gridCol w="2664995">
                  <a:extLst>
                    <a:ext uri="{9D8B030D-6E8A-4147-A177-3AD203B41FA5}">
                      <a16:colId xmlns:a16="http://schemas.microsoft.com/office/drawing/2014/main" val="1018748362"/>
                    </a:ext>
                  </a:extLst>
                </a:gridCol>
                <a:gridCol w="1915026">
                  <a:extLst>
                    <a:ext uri="{9D8B030D-6E8A-4147-A177-3AD203B41FA5}">
                      <a16:colId xmlns:a16="http://schemas.microsoft.com/office/drawing/2014/main" val="298767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13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Todo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 List of </a:t>
                      </a:r>
                      <a:r>
                        <a:rPr lang="en-US" dirty="0" err="1"/>
                        <a:t>Todo</a:t>
                      </a:r>
                      <a:r>
                        <a:rPr lang="en-US" dirty="0"/>
                        <a:t>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 </a:t>
                      </a:r>
                      <a:r>
                        <a:rPr lang="en-US" dirty="0" err="1"/>
                        <a:t>Todo</a:t>
                      </a:r>
                      <a:r>
                        <a:rPr lang="en-US" dirty="0"/>
                        <a:t>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 Batch of </a:t>
                      </a:r>
                      <a:r>
                        <a:rPr lang="en-US" dirty="0" err="1"/>
                        <a:t>Todo</a:t>
                      </a:r>
                      <a:r>
                        <a:rPr lang="en-US" dirty="0"/>
                        <a:t> Items OR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918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Todo</a:t>
                      </a:r>
                      <a:r>
                        <a:rPr lang="en-US" dirty="0"/>
                        <a:t>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 </a:t>
                      </a:r>
                      <a:r>
                        <a:rPr lang="en-US" dirty="0" err="1"/>
                        <a:t>Todo</a:t>
                      </a:r>
                      <a:r>
                        <a:rPr lang="en-US" dirty="0"/>
                        <a:t>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 </a:t>
                      </a:r>
                      <a:r>
                        <a:rPr lang="en-US" dirty="0" err="1"/>
                        <a:t>Todo</a:t>
                      </a:r>
                      <a:r>
                        <a:rPr lang="en-US" dirty="0"/>
                        <a:t>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 </a:t>
                      </a:r>
                      <a:r>
                        <a:rPr lang="en-US" dirty="0" err="1"/>
                        <a:t>Todo</a:t>
                      </a:r>
                      <a:r>
                        <a:rPr lang="en-US" dirty="0"/>
                        <a:t> 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201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9837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3B54-8554-40E0-9A41-5DA9C6E7F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Explore </a:t>
            </a:r>
            <a:r>
              <a:rPr lang="en-US" dirty="0" err="1"/>
              <a:t>WebAPI</a:t>
            </a:r>
            <a:r>
              <a:rPr lang="en-US" dirty="0"/>
              <a:t>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A2343-36D3-4FEA-BA30-F3A9C15CF2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startup.cs</a:t>
            </a:r>
            <a:endParaRPr lang="en-US" dirty="0"/>
          </a:p>
          <a:p>
            <a:r>
              <a:rPr lang="en-US" dirty="0"/>
              <a:t>/Data</a:t>
            </a:r>
          </a:p>
          <a:p>
            <a:r>
              <a:rPr lang="en-US" dirty="0"/>
              <a:t>/Models</a:t>
            </a:r>
          </a:p>
          <a:p>
            <a:r>
              <a:rPr lang="en-US" dirty="0"/>
              <a:t>/Controllers</a:t>
            </a:r>
          </a:p>
        </p:txBody>
      </p:sp>
    </p:spTree>
    <p:extLst>
      <p:ext uri="{BB962C8B-B14F-4D97-AF65-F5344CB8AC3E}">
        <p14:creationId xmlns:p14="http://schemas.microsoft.com/office/powerpoint/2010/main" val="1086039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3B54-8554-40E0-9A41-5DA9C6E7F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Swagger?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A2343-36D3-4FEA-BA30-F3A9C15CF2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OpenAPI</a:t>
            </a:r>
            <a:r>
              <a:rPr lang="en-US" dirty="0"/>
              <a:t> Specification</a:t>
            </a:r>
          </a:p>
          <a:p>
            <a:r>
              <a:rPr lang="en-US" dirty="0"/>
              <a:t>Swagger is a set of tools to take full advantage of all the capabilities of the OAS</a:t>
            </a:r>
          </a:p>
          <a:p>
            <a:r>
              <a:rPr lang="en-US" dirty="0">
                <a:hlinkClick r:id="rId2"/>
              </a:rPr>
              <a:t>https://swagger.io/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690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1B27D-6261-4C27-9787-6DF15111C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2E01D-6627-4390-A2DC-EAB122A9E8A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200 – Success/Ok</a:t>
            </a:r>
          </a:p>
          <a:p>
            <a:r>
              <a:rPr lang="en-US" dirty="0"/>
              <a:t>400 – Bad Request</a:t>
            </a:r>
          </a:p>
          <a:p>
            <a:r>
              <a:rPr lang="en-US" dirty="0"/>
              <a:t>500 – Internal Error</a:t>
            </a:r>
          </a:p>
          <a:p>
            <a:r>
              <a:rPr lang="en-US" dirty="0"/>
              <a:t>201 – Created</a:t>
            </a:r>
          </a:p>
          <a:p>
            <a:r>
              <a:rPr lang="en-US" dirty="0"/>
              <a:t>304 – Not Modified</a:t>
            </a:r>
          </a:p>
          <a:p>
            <a:r>
              <a:rPr lang="en-US" dirty="0"/>
              <a:t>404 – Not Found</a:t>
            </a:r>
          </a:p>
          <a:p>
            <a:r>
              <a:rPr lang="en-US" dirty="0"/>
              <a:t>401 – Unauthorized</a:t>
            </a:r>
          </a:p>
          <a:p>
            <a:r>
              <a:rPr lang="en-US" dirty="0"/>
              <a:t>403 – Forbidden</a:t>
            </a:r>
          </a:p>
        </p:txBody>
      </p:sp>
    </p:spTree>
    <p:extLst>
      <p:ext uri="{BB962C8B-B14F-4D97-AF65-F5344CB8AC3E}">
        <p14:creationId xmlns:p14="http://schemas.microsoft.com/office/powerpoint/2010/main" val="1759314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D5F4-3125-4C28-B3A0-0FBD06CBA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61D25-6265-43F4-B89F-B649070DD5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HttpGet</a:t>
            </a:r>
            <a:r>
              <a:rPr lang="en-US" dirty="0"/>
              <a:t>]</a:t>
            </a:r>
          </a:p>
          <a:p>
            <a:r>
              <a:rPr lang="en-US" dirty="0"/>
              <a:t>[</a:t>
            </a:r>
            <a:r>
              <a:rPr lang="en-US" dirty="0" err="1"/>
              <a:t>HttpPost</a:t>
            </a:r>
            <a:r>
              <a:rPr lang="en-US" dirty="0"/>
              <a:t>]</a:t>
            </a:r>
          </a:p>
          <a:p>
            <a:r>
              <a:rPr lang="en-US" dirty="0"/>
              <a:t>[</a:t>
            </a:r>
            <a:r>
              <a:rPr lang="en-US" dirty="0" err="1"/>
              <a:t>HttpPut</a:t>
            </a:r>
            <a:r>
              <a:rPr lang="en-US" dirty="0"/>
              <a:t>]</a:t>
            </a:r>
          </a:p>
          <a:p>
            <a:r>
              <a:rPr lang="en-US" dirty="0"/>
              <a:t>[</a:t>
            </a:r>
            <a:r>
              <a:rPr lang="en-US" dirty="0" err="1"/>
              <a:t>HttpDelete</a:t>
            </a:r>
            <a:r>
              <a:rPr lang="en-US" dirty="0"/>
              <a:t>]</a:t>
            </a:r>
          </a:p>
          <a:p>
            <a:r>
              <a:rPr lang="en-US" dirty="0"/>
              <a:t>[Route()]</a:t>
            </a:r>
          </a:p>
          <a:p>
            <a:r>
              <a:rPr lang="en-US" dirty="0"/>
              <a:t>[</a:t>
            </a:r>
            <a:r>
              <a:rPr lang="en-US" dirty="0" err="1"/>
              <a:t>ApiController</a:t>
            </a:r>
            <a:r>
              <a:rPr lang="en-US" dirty="0"/>
              <a:t>]</a:t>
            </a:r>
          </a:p>
          <a:p>
            <a:r>
              <a:rPr lang="en-US" dirty="0">
                <a:hlinkClick r:id="rId2"/>
              </a:rPr>
              <a:t>https://docs.microsoft.com/en-us/aspnet/core/web-api/?view=aspnetcore-3.1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518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805AC-879F-4752-A152-C83F48CF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the API!</a:t>
            </a:r>
          </a:p>
        </p:txBody>
      </p:sp>
    </p:spTree>
    <p:extLst>
      <p:ext uri="{BB962C8B-B14F-4D97-AF65-F5344CB8AC3E}">
        <p14:creationId xmlns:p14="http://schemas.microsoft.com/office/powerpoint/2010/main" val="2114680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latin typeface="+mj-lt"/>
              </a:rPr>
              <a:t>For Next Class</a:t>
            </a:r>
            <a:endParaRPr lang="en-US" b="1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+mj-lt"/>
              </a:rPr>
              <a:t>Continue to break down your application into manageable tasks and create issues in GitHub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529"/>
                </a:solidFill>
              </a:rPr>
              <a:t>Build an API based off Week 6’s project</a:t>
            </a:r>
          </a:p>
          <a:p>
            <a:pPr marL="0" indent="0" algn="l">
              <a:buNone/>
            </a:pPr>
            <a:endParaRPr lang="en-US" b="0" i="0" dirty="0">
              <a:solidFill>
                <a:srgbClr val="212529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12529"/>
              </a:solidFill>
              <a:effectLst/>
            </a:endParaRPr>
          </a:p>
          <a:p>
            <a:pPr lvl="1"/>
            <a:endParaRPr lang="en-US" b="0" i="0" dirty="0">
              <a:solidFill>
                <a:srgbClr val="21252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07725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b="1" dirty="0">
                <a:latin typeface="+mj-lt"/>
                <a:cs typeface="Segoe UI" panose="020B0502040204020203" pitchFamily="34" charset="0"/>
              </a:rPr>
              <a:t>Overview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Intro to ASP.NET Core </a:t>
            </a:r>
            <a:r>
              <a:rPr lang="en-US" dirty="0" err="1">
                <a:latin typeface="+mj-lt"/>
              </a:rPr>
              <a:t>WebAPI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For next class</a:t>
            </a:r>
          </a:p>
        </p:txBody>
      </p:sp>
    </p:spTree>
    <p:extLst>
      <p:ext uri="{BB962C8B-B14F-4D97-AF65-F5344CB8AC3E}">
        <p14:creationId xmlns:p14="http://schemas.microsoft.com/office/powerpoint/2010/main" val="332391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1E4E-5F09-4FDD-9B29-10ACD193C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7AA8E-9AEC-4F9B-98B3-CBE5A4DB8F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Stands for Representational State Transfer</a:t>
            </a:r>
          </a:p>
          <a:p>
            <a:r>
              <a:rPr lang="en-US" dirty="0"/>
              <a:t>Concepts:</a:t>
            </a:r>
          </a:p>
          <a:p>
            <a:pPr lvl="1"/>
            <a:r>
              <a:rPr lang="en-US" dirty="0"/>
              <a:t>Separation of client and server</a:t>
            </a:r>
          </a:p>
          <a:p>
            <a:pPr lvl="1"/>
            <a:r>
              <a:rPr lang="en-US" dirty="0"/>
              <a:t>Server request are stateless</a:t>
            </a:r>
          </a:p>
          <a:p>
            <a:pPr lvl="1"/>
            <a:r>
              <a:rPr lang="en-US" dirty="0"/>
              <a:t>Cacheable requests</a:t>
            </a:r>
          </a:p>
          <a:p>
            <a:pPr lvl="1"/>
            <a:r>
              <a:rPr lang="en-US" dirty="0"/>
              <a:t>Uniform interface</a:t>
            </a:r>
          </a:p>
        </p:txBody>
      </p:sp>
    </p:spTree>
    <p:extLst>
      <p:ext uri="{BB962C8B-B14F-4D97-AF65-F5344CB8AC3E}">
        <p14:creationId xmlns:p14="http://schemas.microsoft.com/office/powerpoint/2010/main" val="1591135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F164-634C-4CE6-AD69-764A8BFF3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Request/Response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A64DD-09CE-4A79-AF97-2E74CFF6B9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22783"/>
            <a:ext cx="10515600" cy="4352544"/>
          </a:xfrm>
        </p:spPr>
        <p:txBody>
          <a:bodyPr/>
          <a:lstStyle/>
          <a:p>
            <a:r>
              <a:rPr lang="en-US" dirty="0"/>
              <a:t>Have 3 pieces:</a:t>
            </a:r>
          </a:p>
          <a:p>
            <a:pPr lvl="1"/>
            <a:r>
              <a:rPr lang="en-US" dirty="0"/>
              <a:t>Verb</a:t>
            </a:r>
          </a:p>
          <a:p>
            <a:pPr lvl="1"/>
            <a:r>
              <a:rPr lang="en-US" dirty="0"/>
              <a:t>Headers</a:t>
            </a:r>
          </a:p>
          <a:p>
            <a:pPr lvl="1"/>
            <a:r>
              <a:rPr lang="en-US" dirty="0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1573813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F8862-5EFE-406D-95D3-8E636AFE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of the app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607031-D8C9-4B47-A3DB-6D2C271D8AA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000500" y="2500312"/>
            <a:ext cx="4191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22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0DB3D-CB5E-4283-8852-6C1BEB6DF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Verbs -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B13A5-F85F-45F8-83B9-E3D96C5E97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GET</a:t>
            </a:r>
          </a:p>
          <a:p>
            <a:pPr lvl="1"/>
            <a:r>
              <a:rPr lang="en-US" dirty="0"/>
              <a:t>Typically use this request to retrieve a resource</a:t>
            </a:r>
          </a:p>
          <a:p>
            <a:pPr lvl="1"/>
            <a:r>
              <a:rPr lang="en-US" dirty="0"/>
              <a:t>Should not modify the content</a:t>
            </a:r>
          </a:p>
          <a:p>
            <a:r>
              <a:rPr lang="en-US" dirty="0"/>
              <a:t>POST</a:t>
            </a:r>
          </a:p>
          <a:p>
            <a:pPr lvl="1"/>
            <a:r>
              <a:rPr lang="en-US" dirty="0"/>
              <a:t>Use this request to create a new resource</a:t>
            </a:r>
          </a:p>
          <a:p>
            <a:r>
              <a:rPr lang="en-US" dirty="0"/>
              <a:t>PUT</a:t>
            </a:r>
          </a:p>
          <a:p>
            <a:pPr lvl="1"/>
            <a:r>
              <a:rPr lang="en-US" dirty="0"/>
              <a:t>Use this request to update an existing resource</a:t>
            </a:r>
          </a:p>
          <a:p>
            <a:r>
              <a:rPr lang="en-US" dirty="0"/>
              <a:t>PATCH</a:t>
            </a:r>
          </a:p>
          <a:p>
            <a:pPr lvl="1"/>
            <a:r>
              <a:rPr lang="en-US" dirty="0"/>
              <a:t>Use this request to update an existing resource with a set of changes</a:t>
            </a:r>
          </a:p>
          <a:p>
            <a:r>
              <a:rPr lang="en-US" dirty="0"/>
              <a:t>DELETE</a:t>
            </a:r>
          </a:p>
          <a:p>
            <a:pPr lvl="1"/>
            <a:r>
              <a:rPr lang="en-US" dirty="0"/>
              <a:t>Use this request to remove an existing resource</a:t>
            </a:r>
          </a:p>
        </p:txBody>
      </p:sp>
    </p:spTree>
    <p:extLst>
      <p:ext uri="{BB962C8B-B14F-4D97-AF65-F5344CB8AC3E}">
        <p14:creationId xmlns:p14="http://schemas.microsoft.com/office/powerpoint/2010/main" val="3395779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AA24-CD60-487D-A859-E03B58658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 HTTP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39A37-50D1-480C-A6BE-2387DBEC802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REST Client</a:t>
            </a:r>
          </a:p>
          <a:p>
            <a:pPr lvl="1"/>
            <a:r>
              <a:rPr lang="en-US" dirty="0">
                <a:hlinkClick r:id="rId2"/>
              </a:rPr>
              <a:t>https://marketplace.visualstudio.com/items?itemName=humao.rest-client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090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3B54-8554-40E0-9A41-5DA9C6E7F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an API –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A2343-36D3-4FEA-BA30-F3A9C15CF2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Todo</a:t>
            </a:r>
            <a:r>
              <a:rPr lang="en-US" dirty="0"/>
              <a:t> List</a:t>
            </a:r>
          </a:p>
          <a:p>
            <a:pPr lvl="1"/>
            <a:r>
              <a:rPr lang="en-US" dirty="0"/>
              <a:t>Collection of </a:t>
            </a:r>
            <a:r>
              <a:rPr lang="en-US" dirty="0" err="1"/>
              <a:t>TodoItems</a:t>
            </a:r>
            <a:endParaRPr lang="en-US" dirty="0"/>
          </a:p>
          <a:p>
            <a:pPr lvl="1"/>
            <a:r>
              <a:rPr lang="en-US" dirty="0" err="1"/>
              <a:t>TodoItem</a:t>
            </a:r>
            <a:endParaRPr lang="en-US" dirty="0"/>
          </a:p>
          <a:p>
            <a:pPr lvl="2"/>
            <a:r>
              <a:rPr lang="en-US" dirty="0"/>
              <a:t>Id – int</a:t>
            </a:r>
          </a:p>
          <a:p>
            <a:pPr lvl="2"/>
            <a:r>
              <a:rPr lang="en-US" dirty="0"/>
              <a:t>Name – string</a:t>
            </a:r>
          </a:p>
          <a:p>
            <a:pPr lvl="2"/>
            <a:r>
              <a:rPr lang="en-US" dirty="0" err="1"/>
              <a:t>IsComplete</a:t>
            </a:r>
            <a:r>
              <a:rPr lang="en-US" dirty="0"/>
              <a:t> - bool</a:t>
            </a:r>
          </a:p>
        </p:txBody>
      </p:sp>
    </p:spTree>
    <p:extLst>
      <p:ext uri="{BB962C8B-B14F-4D97-AF65-F5344CB8AC3E}">
        <p14:creationId xmlns:p14="http://schemas.microsoft.com/office/powerpoint/2010/main" val="2317357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FAC1-6F59-4008-86B9-06DD8259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EE94E-D560-441E-9399-CF1E9CCAF18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Be explicit</a:t>
            </a:r>
          </a:p>
          <a:p>
            <a:r>
              <a:rPr lang="en-US" dirty="0"/>
              <a:t>Make sense of what's happening</a:t>
            </a:r>
          </a:p>
          <a:p>
            <a:pPr lvl="1"/>
            <a:r>
              <a:rPr lang="en-US" dirty="0">
                <a:hlinkClick r:id="rId2"/>
              </a:rPr>
              <a:t>http://.../</a:t>
            </a:r>
            <a:r>
              <a:rPr lang="en-US" dirty="0" err="1">
                <a:hlinkClick r:id="rId2"/>
              </a:rPr>
              <a:t>api</a:t>
            </a:r>
            <a:r>
              <a:rPr lang="en-US" dirty="0">
                <a:hlinkClick r:id="rId2"/>
              </a:rPr>
              <a:t>/Products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http://.../</a:t>
            </a:r>
            <a:r>
              <a:rPr lang="en-US" dirty="0" err="1">
                <a:hlinkClick r:id="rId3"/>
              </a:rPr>
              <a:t>api</a:t>
            </a:r>
            <a:r>
              <a:rPr lang="en-US" dirty="0">
                <a:hlinkClick r:id="rId3"/>
              </a:rPr>
              <a:t>/Products/1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http://.../</a:t>
            </a:r>
            <a:r>
              <a:rPr lang="en-US" dirty="0" err="1">
                <a:hlinkClick r:id="rId4"/>
              </a:rPr>
              <a:t>api</a:t>
            </a:r>
            <a:r>
              <a:rPr lang="en-US" dirty="0">
                <a:hlinkClick r:id="rId4"/>
              </a:rPr>
              <a:t>/Categories/Snacks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http://.../</a:t>
            </a:r>
            <a:r>
              <a:rPr lang="en-US" dirty="0" err="1">
                <a:hlinkClick r:id="rId5"/>
              </a:rPr>
              <a:t>api</a:t>
            </a:r>
            <a:r>
              <a:rPr lang="en-US" dirty="0">
                <a:hlinkClick r:id="rId5"/>
              </a:rPr>
              <a:t>/Categories/Snacks/Products</a:t>
            </a:r>
            <a:endParaRPr lang="en-US" dirty="0"/>
          </a:p>
          <a:p>
            <a:r>
              <a:rPr lang="en-US" dirty="0"/>
              <a:t>Naming</a:t>
            </a:r>
          </a:p>
          <a:p>
            <a:pPr lvl="1"/>
            <a:r>
              <a:rPr lang="en-US" dirty="0"/>
              <a:t>Use Plurals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91637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ctr"/>
      <a:lstStyle>
        <a:defPPr algn="l">
          <a:defRPr sz="4400" b="1" dirty="0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F0ED03E-47FC-4860-B2C9-DA5C377EAA2D}" vid="{600A14AD-66E6-4CC8-A6FA-E99B17BED4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 Graphics Sampler</Template>
  <TotalTime>9085</TotalTime>
  <Words>375</Words>
  <Application>Microsoft Office PowerPoint</Application>
  <PresentationFormat>Widescreen</PresentationFormat>
  <Paragraphs>98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Segoe UI</vt:lpstr>
      <vt:lpstr>Segoe UI Light</vt:lpstr>
      <vt:lpstr>Simple</vt:lpstr>
      <vt:lpstr>.NET Bootcamp</vt:lpstr>
      <vt:lpstr>Overview</vt:lpstr>
      <vt:lpstr>REST Review</vt:lpstr>
      <vt:lpstr>HTTP Request/Response</vt:lpstr>
      <vt:lpstr>Diagram of the app</vt:lpstr>
      <vt:lpstr>HTTP Verbs - Review</vt:lpstr>
      <vt:lpstr>VS Code HTTP Plugin</vt:lpstr>
      <vt:lpstr>Building an API – Example</vt:lpstr>
      <vt:lpstr>Building an API</vt:lpstr>
      <vt:lpstr>URI Design</vt:lpstr>
      <vt:lpstr>Explore WebAPI Project</vt:lpstr>
      <vt:lpstr>What is Swagger?</vt:lpstr>
      <vt:lpstr>Status Codes</vt:lpstr>
      <vt:lpstr>Attributes</vt:lpstr>
      <vt:lpstr>Build the API!</vt:lpstr>
      <vt:lpstr>For Next Class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Brian Jablonsky</dc:creator>
  <cp:keywords/>
  <dc:description/>
  <cp:lastModifiedBy>Brian Jablonsky</cp:lastModifiedBy>
  <cp:revision>278</cp:revision>
  <dcterms:created xsi:type="dcterms:W3CDTF">2018-04-19T08:38:52Z</dcterms:created>
  <dcterms:modified xsi:type="dcterms:W3CDTF">2020-11-07T15:49:19Z</dcterms:modified>
  <cp:category/>
</cp:coreProperties>
</file>